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19"/>
  </p:notesMasterIdLst>
  <p:sldIdLst>
    <p:sldId id="256" r:id="rId2"/>
    <p:sldId id="277" r:id="rId3"/>
    <p:sldId id="280" r:id="rId4"/>
    <p:sldId id="257" r:id="rId5"/>
    <p:sldId id="258" r:id="rId6"/>
    <p:sldId id="261" r:id="rId7"/>
    <p:sldId id="262" r:id="rId8"/>
    <p:sldId id="274" r:id="rId9"/>
    <p:sldId id="259" r:id="rId10"/>
    <p:sldId id="275" r:id="rId11"/>
    <p:sldId id="276" r:id="rId12"/>
    <p:sldId id="284" r:id="rId13"/>
    <p:sldId id="282" r:id="rId14"/>
    <p:sldId id="287" r:id="rId15"/>
    <p:sldId id="283" r:id="rId16"/>
    <p:sldId id="298" r:id="rId17"/>
    <p:sldId id="27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00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0AE81-9846-4F2C-850D-F5EDFF2D5349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74ACF-7A1A-4E60-AA8F-CDC26E2031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2374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1F47D-C617-4365-BBF3-9329372657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92E9-8DA0-4A0A-955E-2CBB70D39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4B501-CD7B-4F39-AE94-72563A7BCB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BD2467D-24E3-44D4-9B60-1FC16404883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4907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88F18-F59D-48AB-BB21-ABBF4F539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97D-7CB9-4F32-AB23-FF4C75E53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DD27-8A71-4B9F-B0F6-ACCBBF26BE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63FCE-D464-45DD-9A34-0C9B23E36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3108D-7C41-483C-9116-E58D582A8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79B07-9856-46EF-88F1-61971DBBB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FF38A-614B-46BB-B4A5-A110B35C5E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4260-3DDB-4C22-9EED-4B12E0C09D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BF736-834A-4CBE-AEC5-E78D0E91F5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consultant.ru/document/cons_doc_LAW_17579/c8b966271331ed0f59b793d7144df9b88335c640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consultant.ru/document/cons_doc_LAW_305/36517b1b747a2b46897573b91357335010bc4e3a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hyperlink" Target="http://www.consultant.ru/document/cons_doc_LAW_121597/63df0c03a72c20f83fbac36216d643e24c7dc5cd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4.jpeg"/><Relationship Id="rId7" Type="http://schemas.openxmlformats.org/officeDocument/2006/relationships/image" Target="../media/image23.jpeg"/><Relationship Id="rId2" Type="http://schemas.openxmlformats.org/officeDocument/2006/relationships/hyperlink" Target="http://www.consultant.ru/document/cons_doc_LAW_17579/87e5413f153110f9529509bc465f7b49a12580ad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14282" y="0"/>
            <a:ext cx="881281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ru-RU" sz="1400" dirty="0" smtClean="0"/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Учебная дисциплина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«Закон РФ «О защите прав потребителей»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Тема урока: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«Защита прав потребителей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 продаже товаров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потребителям»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преподаватель                                    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Майорова Алёна Сергеевна</a:t>
            </a:r>
          </a:p>
        </p:txBody>
      </p:sp>
      <p:pic>
        <p:nvPicPr>
          <p:cNvPr id="3074" name="Picture 2" descr="C:\Users\User\Pictures\закон\5216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58"/>
          <a:stretch/>
        </p:blipFill>
        <p:spPr bwMode="auto">
          <a:xfrm rot="20786604">
            <a:off x="535740" y="3528502"/>
            <a:ext cx="1810065" cy="2957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Опорный конспект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Group 4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800117350"/>
              </p:ext>
            </p:extLst>
          </p:nvPr>
        </p:nvGraphicFramePr>
        <p:xfrm>
          <a:off x="107504" y="476672"/>
          <a:ext cx="8929936" cy="6278880"/>
        </p:xfrm>
        <a:graphic>
          <a:graphicData uri="http://schemas.openxmlformats.org/drawingml/2006/table">
            <a:tbl>
              <a:tblPr/>
              <a:tblGrid>
                <a:gridCol w="1008112"/>
                <a:gridCol w="3600400"/>
                <a:gridCol w="2232248"/>
                <a:gridCol w="2089176"/>
              </a:tblGrid>
              <a:tr h="3326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3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Замена товара ненадлежащего качества</a:t>
                      </a: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товар аналогичной марки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 необходимости дополнительной проверки</a:t>
                      </a: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качества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если в момент предъявления требования отсутствует необходимый для замены товар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районах Крайнего Севера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Если для замены товара длительного пользования требуется более семи дней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дней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 дней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месяц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Срок, необходимый для очередной доставки товара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3-дневный срок предоставляется аналогичный товар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1% за каждый день просрочки от стоимости товара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399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Опорный конспект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Group 4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66174320"/>
              </p:ext>
            </p:extLst>
          </p:nvPr>
        </p:nvGraphicFramePr>
        <p:xfrm>
          <a:off x="107504" y="476672"/>
          <a:ext cx="8929936" cy="6318447"/>
        </p:xfrm>
        <a:graphic>
          <a:graphicData uri="http://schemas.openxmlformats.org/drawingml/2006/table">
            <a:tbl>
              <a:tblPr/>
              <a:tblGrid>
                <a:gridCol w="720080"/>
                <a:gridCol w="4680520"/>
                <a:gridCol w="936104"/>
                <a:gridCol w="2593232"/>
              </a:tblGrid>
              <a:tr h="2880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62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Соразмерное</a:t>
                      </a: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уменьшение покупной цены  товара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Возмещение расходов на исправление недостатков товара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Возврат уплаченной за товар денежной суммы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Возмещении убытков, причиненных потребителю вследствие продажи товара ненадлежащего качества либо предоставления ненадлежащей информации о товаре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дней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1% за каждый день просрочки от стоимости товара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5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23.1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Возмещение убытков, причиненных вследствие нарушения установленного договором купли-продажи срока передачи предварительно оплаченного товара.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Возврат уплаченной за товар суммы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дней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0,5% за каждый день просрочки от суммы</a:t>
                      </a: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предоплаты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товара.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Неустойка</a:t>
                      </a: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может превышать сумму предварительной оплаты товара.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1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Опорный конспект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Group 4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845727265"/>
              </p:ext>
            </p:extLst>
          </p:nvPr>
        </p:nvGraphicFramePr>
        <p:xfrm>
          <a:off x="107504" y="908721"/>
          <a:ext cx="8929936" cy="4032447"/>
        </p:xfrm>
        <a:graphic>
          <a:graphicData uri="http://schemas.openxmlformats.org/drawingml/2006/table">
            <a:tbl>
              <a:tblPr/>
              <a:tblGrid>
                <a:gridCol w="720080"/>
                <a:gridCol w="4680520"/>
                <a:gridCol w="936104"/>
                <a:gridCol w="2593232"/>
              </a:tblGrid>
              <a:tr h="2880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62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Потребитель вправе обменять непродовольственный товар надлежащего качества на аналогичный товар у продавца, у которого этот товар был приобретен (в течение 14</a:t>
                      </a: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дней, не считая дня его покупки), если указанный товар не подошел по форме, габаритам, фасону, расцветке, размеру или комплектации.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lang="ru-RU" sz="2000" kern="12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дня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1% за каждый день просрочки от стоимости товара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8530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036496" cy="1786210"/>
          </a:xfrm>
        </p:spPr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hlinkClick r:id="rId2"/>
              </a:rPr>
              <a:t>ПЕРЕЧЕНЬ </a:t>
            </a:r>
            <a:br>
              <a:rPr lang="ru-RU" sz="2000" b="1" dirty="0">
                <a:solidFill>
                  <a:srgbClr val="FF0000"/>
                </a:solidFill>
                <a:hlinkClick r:id="rId2"/>
              </a:rPr>
            </a:br>
            <a:r>
              <a:rPr lang="ru-RU" sz="2000" b="1" dirty="0" smtClean="0">
                <a:solidFill>
                  <a:srgbClr val="FF0000"/>
                </a:solidFill>
                <a:hlinkClick r:id="rId2"/>
              </a:rPr>
              <a:t>НЕПРОДОВОЛЬСТВЕННЫХ </a:t>
            </a:r>
            <a:r>
              <a:rPr lang="ru-RU" sz="2000" b="1" dirty="0">
                <a:solidFill>
                  <a:srgbClr val="FF0000"/>
                </a:solidFill>
                <a:hlinkClick r:id="rId2"/>
              </a:rPr>
              <a:t>ТОВАРОВ НАДЛЕЖАЩЕГО КАЧЕСТВА,</a:t>
            </a:r>
            <a:br>
              <a:rPr lang="ru-RU" sz="2000" b="1" dirty="0">
                <a:solidFill>
                  <a:srgbClr val="FF0000"/>
                </a:solidFill>
                <a:hlinkClick r:id="rId2"/>
              </a:rPr>
            </a:br>
            <a:r>
              <a:rPr lang="ru-RU" sz="2000" b="1" dirty="0">
                <a:solidFill>
                  <a:srgbClr val="FF0000"/>
                </a:solidFill>
                <a:hlinkClick r:id="rId2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hlinkClick r:id="rId2"/>
              </a:rPr>
              <a:t>НЕ </a:t>
            </a:r>
            <a:r>
              <a:rPr lang="ru-RU" sz="2000" b="1" dirty="0">
                <a:solidFill>
                  <a:srgbClr val="FF0000"/>
                </a:solidFill>
                <a:hlinkClick r:id="rId2"/>
              </a:rPr>
              <a:t>ПОДЛЕЖАЩИХ ВОЗВРАТУ ИЛИ ОБМЕНУ НА АНАЛОГИЧНЫЙ</a:t>
            </a:r>
            <a:br>
              <a:rPr lang="ru-RU" sz="2000" b="1" dirty="0">
                <a:solidFill>
                  <a:srgbClr val="FF0000"/>
                </a:solidFill>
                <a:hlinkClick r:id="rId2"/>
              </a:rPr>
            </a:br>
            <a:r>
              <a:rPr lang="ru-RU" sz="2000" dirty="0">
                <a:solidFill>
                  <a:srgbClr val="FF0000"/>
                </a:solidFill>
                <a:hlinkClick r:id="rId2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hlinkClick r:id="rId2"/>
              </a:rPr>
              <a:t>ТОВАР </a:t>
            </a:r>
            <a:r>
              <a:rPr lang="ru-RU" sz="2000" b="1" dirty="0">
                <a:solidFill>
                  <a:srgbClr val="FF0000"/>
                </a:solidFill>
                <a:hlinkClick r:id="rId2"/>
              </a:rPr>
              <a:t>ДРУГИХ РАЗМЕРА, ФОРМЫ, ГАБАРИТА, ФАСОНА,</a:t>
            </a:r>
            <a:br>
              <a:rPr lang="ru-RU" sz="2000" b="1" dirty="0">
                <a:solidFill>
                  <a:srgbClr val="FF0000"/>
                </a:solidFill>
                <a:hlinkClick r:id="rId2"/>
              </a:rPr>
            </a:br>
            <a:r>
              <a:rPr lang="ru-RU" sz="2000" b="1" dirty="0">
                <a:solidFill>
                  <a:srgbClr val="FF0000"/>
                </a:solidFill>
                <a:hlinkClick r:id="rId2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hlinkClick r:id="rId2"/>
              </a:rPr>
              <a:t>РАСЦВЕТКИ </a:t>
            </a:r>
            <a:r>
              <a:rPr lang="ru-RU" sz="2000" b="1" dirty="0">
                <a:solidFill>
                  <a:srgbClr val="FF0000"/>
                </a:solidFill>
                <a:hlinkClick r:id="rId2"/>
              </a:rPr>
              <a:t>ИЛИ </a:t>
            </a:r>
            <a:r>
              <a:rPr lang="ru-RU" sz="2000" b="1" dirty="0" smtClean="0">
                <a:solidFill>
                  <a:srgbClr val="FF0000"/>
                </a:solidFill>
                <a:hlinkClick r:id="rId2"/>
              </a:rPr>
              <a:t>КОМПЛЕКТАЦИИ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11" y="1865028"/>
            <a:ext cx="7643703" cy="47786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570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Ответственность продавца за </a:t>
            </a:r>
            <a:r>
              <a:rPr lang="ru-RU" sz="2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нарушение 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требований Закона </a:t>
            </a:r>
            <a:r>
              <a:rPr lang="ru-RU" sz="2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«О защите прав потребителей»</a:t>
            </a:r>
            <a:br>
              <a:rPr lang="ru-RU" sz="2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21645306"/>
              </p:ext>
            </p:extLst>
          </p:nvPr>
        </p:nvGraphicFramePr>
        <p:xfrm>
          <a:off x="142844" y="1124744"/>
          <a:ext cx="8807453" cy="508418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8807453"/>
              </a:tblGrid>
              <a:tr h="1661441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2000" b="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Статья 18 Закона РФ «О защите прав потребителей»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За нарушение сроков удовлетворения требования потребителя продавец (изготовитель, импортер) уплачивает за каждый день просрочки неустойку (пеню) в размере 1% цены товара.</a:t>
                      </a:r>
                    </a:p>
                    <a:p>
                      <a:pPr algn="just"/>
                      <a:endParaRPr lang="ru-RU" sz="2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81974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10000"/>
                        </a:lnSpc>
                        <a:buNone/>
                      </a:pPr>
                      <a:r>
                        <a:rPr lang="ru-RU" sz="2000" b="0" u="sng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Статья 151 Гражданского кодекса РФ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Моральный вред, причиненный потребителю вследствие нарушения подлежит компенсации</a:t>
                      </a:r>
                    </a:p>
                    <a:p>
                      <a:pPr algn="just"/>
                      <a:endParaRPr lang="ru-RU" sz="20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81974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10000"/>
                        </a:lnSpc>
                        <a:buNone/>
                      </a:pPr>
                      <a:r>
                        <a:rPr lang="ru-RU" sz="2000" b="0" u="sng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Статья 13 Закона РФ «О защите прав потребителей»</a:t>
                      </a:r>
                    </a:p>
                    <a:p>
                      <a:pPr algn="just"/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За несоблюдение в добровольном порядке удовлетворения требований потребителя взыскивается штраф в размере 50% от суммы, присужденной судом в пользу потребителя.</a:t>
                      </a:r>
                      <a:endParaRPr lang="ru-RU" sz="20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85010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Ситуационные задачи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76" r="21690"/>
          <a:stretch/>
        </p:blipFill>
        <p:spPr>
          <a:xfrm>
            <a:off x="0" y="1308396"/>
            <a:ext cx="9144000" cy="504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84838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7411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Ситуационные задачи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6143644"/>
          </a:xfrm>
        </p:spPr>
        <p:txBody>
          <a:bodyPr>
            <a:normAutofit fontScale="92500" lnSpcReduction="10000"/>
          </a:bodyPr>
          <a:lstStyle/>
          <a:p>
            <a:pPr marL="514350" lvl="0" indent="-51435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Покупатель приобрел 10 сырников. Дома он обнаружил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плесневение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2 сырниках и обратился в магазин с просьбой заменить некачественный товар или возвратить деньги. Администрация магазина отказала в приеме и обмене товара, мотивируя тем, что у покупателя нет доказательств, что сырки приобретены в их магазине. Прав ли продавец? Ответ обоснуйте.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30 августа в магазине «Азбука» гр. Карлова приобрела для своего сына учебник по географии. В тот же день покупательница обратилась в магазин с просьбой обменять купленный товар, т.к. он оказался другого издательства. Продавец отказала удовлетворить её просьбу. Прав ли продавец? Ответ обоснуйте.</a:t>
            </a:r>
          </a:p>
          <a:p>
            <a:pPr lvl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Покупатель настаивает на обмене телевизора, купленного два месяца назад (срок гарантии – 1 месяц). Свое требование он мотивирует тем, что телевизор имеет плохое изображение. Продавец не соглашается с требованием покупателя и предлагает ему произвести ремонт. Кто прав в данной ситуации? Ответ обоснуйте.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184838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ctr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Литературные источники</a:t>
            </a:r>
          </a:p>
          <a:p>
            <a:pPr marL="0" indent="0" algn="ctr">
              <a:buNone/>
            </a:pPr>
            <a:endParaRPr lang="ru-RU" sz="2000" b="1" dirty="0"/>
          </a:p>
          <a:p>
            <a:pPr marL="457200" lvl="0" indent="-457200" algn="just"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Гражданский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кодекс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РФ от 30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ноября 1994 года N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51-ФЗ.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Кодекс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Российской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Федерации об административных правонарушениях от 30.12.2001 №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195-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ФЗ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(ред. от 15.02.2016 ).</a:t>
            </a: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Закон Российской Федерации от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07.02.1992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2300-1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«О защите прав потребителей»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(ред. от 13.07.2015).</a:t>
            </a: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Постановление Правительства РФ от 19.01.1998 N 55 (ред. от 23.12.2015) "Об утверждении Правил продажи отдельных видов товаров, перечня товаров длительного пользования, на которые не распространяется требование покупателя о безвозмездном предоставлении ему на период ремонта или замены аналогичного товара, и перечня непродовольственных товаров надлежащего качества, не подлежащих возврату или обмену на аналогичный товар других размера, формы, габарита, фасона, расцветки или комплектации"</a:t>
            </a: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Распоряжение Председателя Правительства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Республики Карелия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18.04.1998 №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231-р «Об установлении на территории Республики Карелия времени наступления сезонов для исчисления гарантийного срока и срока службы сезонных товаров».</a:t>
            </a: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Управление Федеральной службы по надзору в сфере защиты прав потребителей и благополучия человека по Республике Карелия // [Электронный ресурс]. Режим доступа: http://10.rospotrebnadzor.ru</a:t>
            </a:r>
          </a:p>
          <a:p>
            <a:pPr marL="457200" indent="-457200" algn="just">
              <a:buAutoNum type="arabicPeriod"/>
            </a:pPr>
            <a:endParaRPr lang="ru-RU" sz="24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378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закон\image11060915-540x3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607" y="214290"/>
            <a:ext cx="5035393" cy="27974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3643314"/>
            <a:ext cx="88569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просвещение в области защиты своих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прав. 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надлежащее качество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товаров.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безопасность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товаров.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информацию.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возмещение морального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вреда.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судебную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защиту.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государственную, общественную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защиту.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073522"/>
            <a:ext cx="47148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Основные права потребителей, закрепленные Законом РФ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 защите прав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потребителей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» </a:t>
            </a:r>
          </a:p>
        </p:txBody>
      </p:sp>
    </p:spTree>
    <p:extLst>
      <p:ext uri="{BB962C8B-B14F-4D97-AF65-F5344CB8AC3E}">
        <p14:creationId xmlns="" xmlns:p14="http://schemas.microsoft.com/office/powerpoint/2010/main" val="155673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hlinkClick r:id="rId2"/>
              </a:rPr>
              <a:t>Защита прав потребителей при продаже товаров потребителям</a:t>
            </a:r>
            <a:endParaRPr lang="ru-RU" sz="3600" dirty="0"/>
          </a:p>
        </p:txBody>
      </p:sp>
      <p:pic>
        <p:nvPicPr>
          <p:cNvPr id="5122" name="Picture 2" descr="C:\Users\User\Pictures\закон\shopping_cart_1026507_960_72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060"/>
          <a:stretch>
            <a:fillRect/>
          </a:stretch>
        </p:blipFill>
        <p:spPr bwMode="auto">
          <a:xfrm>
            <a:off x="1500166" y="1321364"/>
            <a:ext cx="5893826" cy="55366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1732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3" name="Rectangle 23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graphicFrame>
        <p:nvGraphicFramePr>
          <p:cNvPr id="5169" name="Group 49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2785242734"/>
              </p:ext>
            </p:extLst>
          </p:nvPr>
        </p:nvGraphicFramePr>
        <p:xfrm>
          <a:off x="381000" y="2011459"/>
          <a:ext cx="8534400" cy="3170141"/>
        </p:xfrm>
        <a:graphic>
          <a:graphicData uri="http://schemas.openxmlformats.org/drawingml/2006/table">
            <a:tbl>
              <a:tblPr/>
              <a:tblGrid>
                <a:gridCol w="2011363"/>
                <a:gridCol w="3262312"/>
                <a:gridCol w="3260725"/>
              </a:tblGrid>
              <a:tr h="7922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Сезоны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Районы и города, приравненные к  районам Крайнего Севера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Районы Крайнего Севера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1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Зимний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ноября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октября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1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Весенний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марта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апреля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1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Летний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июня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июня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9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Осенний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сентября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августа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Rectangle 23"/>
          <p:cNvSpPr txBox="1">
            <a:spLocks noChangeArrowheads="1"/>
          </p:cNvSpPr>
          <p:nvPr/>
        </p:nvSpPr>
        <p:spPr bwMode="auto">
          <a:xfrm>
            <a:off x="0" y="0"/>
            <a:ext cx="9144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ремя наступления сезонов для исчисления гарантийного срока и срока службы сезонных товаров, установленное на территории Республики Карелия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23"/>
          <p:cNvSpPr txBox="1">
            <a:spLocks noChangeArrowheads="1"/>
          </p:cNvSpPr>
          <p:nvPr/>
        </p:nvSpPr>
        <p:spPr bwMode="auto">
          <a:xfrm>
            <a:off x="2843808" y="5537836"/>
            <a:ext cx="6096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Распоряжение Председателя Правительства РК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18 апреля 1998 г. № 231-р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4572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hlinkClick r:id="rId2"/>
              </a:rPr>
              <a:t>ПЕРЕЧЕНЬ ТЕХНИЧЕСКИ СЛОЖНЫХ ТОВАРОВ</a:t>
            </a:r>
            <a:endParaRPr lang="ru-RU" sz="2800" b="1" dirty="0"/>
          </a:p>
        </p:txBody>
      </p:sp>
      <p:pic>
        <p:nvPicPr>
          <p:cNvPr id="7172" name="Picture 4" descr="C:\Users\User\Pictures\Focus_sedan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780" r="4268" b="14548"/>
          <a:stretch/>
        </p:blipFill>
        <p:spPr bwMode="auto">
          <a:xfrm>
            <a:off x="0" y="3571876"/>
            <a:ext cx="4953000" cy="29751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\Pictures\2bac9975147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1" t="6500" r="8362" b="5409"/>
          <a:stretch/>
        </p:blipFill>
        <p:spPr bwMode="auto">
          <a:xfrm>
            <a:off x="5219473" y="1194048"/>
            <a:ext cx="3889031" cy="2667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User\Pictures\snowmobiles_8_bi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786190"/>
            <a:ext cx="3733800" cy="27630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User\Pictures\image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25" t="12164" r="7557" b="10500"/>
          <a:stretch/>
        </p:blipFill>
        <p:spPr bwMode="auto">
          <a:xfrm>
            <a:off x="0" y="1412776"/>
            <a:ext cx="3768436" cy="20920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User\Pictures\42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09417"/>
            <a:ext cx="1596317" cy="19953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r>
              <a:rPr lang="ru-RU" sz="2800" b="1" dirty="0" smtClean="0"/>
              <a:t>ТЕХНИЧЕСКИ СЛОЖНЫЕ ТОВАРЫ</a:t>
            </a:r>
            <a:endParaRPr lang="ru-RU" sz="2800" b="1" dirty="0"/>
          </a:p>
        </p:txBody>
      </p:sp>
      <p:pic>
        <p:nvPicPr>
          <p:cNvPr id="10242" name="Picture 2" descr="C:\Users\User\Pictures\MacintoshG4nFriends_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Pictures\100607_2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27" r="7786"/>
          <a:stretch/>
        </p:blipFill>
        <p:spPr bwMode="auto">
          <a:xfrm>
            <a:off x="4724400" y="2143485"/>
            <a:ext cx="669491" cy="1676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User\Pictures\p8606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205" b="13067"/>
          <a:stretch/>
        </p:blipFill>
        <p:spPr bwMode="auto">
          <a:xfrm>
            <a:off x="6553200" y="1246908"/>
            <a:ext cx="2590800" cy="18842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User\Pictures\1_3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09" y="3660559"/>
            <a:ext cx="3565091" cy="31974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Pictures\sharp_lc32sh7ebk_112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2743200" cy="28014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3103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r>
              <a:rPr lang="ru-RU" sz="2800" b="1" dirty="0" smtClean="0"/>
              <a:t>ТЕХНИЧЕСКИ СЛОЖНЫЕ ТОВАРЫ</a:t>
            </a:r>
            <a:endParaRPr lang="ru-RU" sz="2800" b="1" dirty="0"/>
          </a:p>
        </p:txBody>
      </p:sp>
      <p:pic>
        <p:nvPicPr>
          <p:cNvPr id="11266" name="Picture 2" descr="C:\Users\User\Pictures\57795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61" t="5684" r="15646" b="5837"/>
          <a:stretch/>
        </p:blipFill>
        <p:spPr bwMode="auto">
          <a:xfrm>
            <a:off x="2943162" y="2944132"/>
            <a:ext cx="3152838" cy="3913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Pictures\08294805594758594a0a970ff5f0846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134" y="3260149"/>
            <a:ext cx="2717866" cy="35909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User\Pictures\doc-4872-ph-gallery-4873-midd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609600"/>
            <a:ext cx="1676400" cy="1999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User\Pictures\s_es-hrin1-cs_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67" t="4302" r="5511" b="5758"/>
          <a:stretch/>
        </p:blipFill>
        <p:spPr bwMode="auto">
          <a:xfrm>
            <a:off x="6220178" y="533400"/>
            <a:ext cx="2923822" cy="27531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User\Pictures\pmed_206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52" t="11818" r="27995" b="4303"/>
          <a:stretch/>
        </p:blipFill>
        <p:spPr bwMode="auto">
          <a:xfrm>
            <a:off x="48492" y="609600"/>
            <a:ext cx="2636608" cy="62484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C:\Users\User\Pictures\01cd9a304058554b12435b0326ec3a9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460" y="476025"/>
            <a:ext cx="1368517" cy="24957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0001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Опорный конспект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Group 4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777227450"/>
              </p:ext>
            </p:extLst>
          </p:nvPr>
        </p:nvGraphicFramePr>
        <p:xfrm>
          <a:off x="106560" y="903451"/>
          <a:ext cx="8929936" cy="5576491"/>
        </p:xfrm>
        <a:graphic>
          <a:graphicData uri="http://schemas.openxmlformats.org/drawingml/2006/table">
            <a:tbl>
              <a:tblPr/>
              <a:tblGrid>
                <a:gridCol w="1009056"/>
                <a:gridCol w="3384376"/>
                <a:gridCol w="2232248"/>
                <a:gridCol w="2304256"/>
              </a:tblGrid>
              <a:tr h="16550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Статья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Требование потребителя</a:t>
                      </a:r>
                    </a:p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удовлетворения требования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Ответственность продавца за нарушение удовлетворения  требований потребителя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5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218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Устранение недостатков товара изготовителем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Незамедлительно,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 не более 45 дней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1% за каждый день просрочки от стоимости товара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782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Безвозмездное предоставление</a:t>
                      </a: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потребителю на период ремонта товара длительного пользования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дня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6096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1371600"/>
          </a:xfrm>
        </p:spPr>
        <p:txBody>
          <a:bodyPr/>
          <a:lstStyle/>
          <a:p>
            <a:r>
              <a:rPr lang="ru-RU" sz="1600" b="1" dirty="0" smtClean="0">
                <a:hlinkClick r:id="rId2"/>
              </a:rPr>
              <a:t>ТОВАРЫ ДЛИТЕЛЬНОГО </a:t>
            </a:r>
            <a:r>
              <a:rPr lang="ru-RU" sz="1600" b="1" dirty="0">
                <a:hlinkClick r:id="rId2"/>
              </a:rPr>
              <a:t>ПОЛЬЗОВАНИЯ, НА КОТОРЫЕ</a:t>
            </a:r>
            <a:br>
              <a:rPr lang="ru-RU" sz="1600" b="1" dirty="0">
                <a:hlinkClick r:id="rId2"/>
              </a:rPr>
            </a:br>
            <a:r>
              <a:rPr lang="ru-RU" sz="1600" b="1" dirty="0">
                <a:hlinkClick r:id="rId2"/>
              </a:rPr>
              <a:t>НЕ РАСПРОСТРАНЯЕТСЯ ТРЕБОВАНИЕ ПОКУПАТЕЛЯ О БЕЗВОЗМЕЗДНОМ</a:t>
            </a:r>
            <a:br>
              <a:rPr lang="ru-RU" sz="1600" b="1" dirty="0">
                <a:hlinkClick r:id="rId2"/>
              </a:rPr>
            </a:br>
            <a:r>
              <a:rPr lang="ru-RU" sz="1600" b="1" dirty="0">
                <a:hlinkClick r:id="rId2"/>
              </a:rPr>
              <a:t>ПРЕДОСТАВЛЕНИИ ЕМУ НА ПЕРИОД РЕМОНТА ИЛИ ЗАМЕНЫ</a:t>
            </a:r>
            <a:br>
              <a:rPr lang="ru-RU" sz="1600" b="1" dirty="0">
                <a:hlinkClick r:id="rId2"/>
              </a:rPr>
            </a:br>
            <a:r>
              <a:rPr lang="ru-RU" sz="1600" b="1" dirty="0">
                <a:hlinkClick r:id="rId2"/>
              </a:rPr>
              <a:t>АНАЛОГИЧНОГО ТОВАРА</a:t>
            </a:r>
            <a:endParaRPr lang="ru-RU" sz="1600" b="1" dirty="0"/>
          </a:p>
        </p:txBody>
      </p:sp>
      <p:pic>
        <p:nvPicPr>
          <p:cNvPr id="7" name="Picture 4" descr="C:\Users\User\Pictures\Focus_sedan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21" t="8780" r="4268" b="14548"/>
          <a:stretch/>
        </p:blipFill>
        <p:spPr bwMode="auto">
          <a:xfrm>
            <a:off x="0" y="3929066"/>
            <a:ext cx="4464882" cy="28877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Pictures\2005YamahaFZ6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50" t="6546" r="6263"/>
          <a:stretch/>
        </p:blipFill>
        <p:spPr bwMode="auto">
          <a:xfrm>
            <a:off x="5612832" y="4260165"/>
            <a:ext cx="3531168" cy="2597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ser\Pictures\0000001408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480" b="11780"/>
          <a:stretch/>
        </p:blipFill>
        <p:spPr bwMode="auto">
          <a:xfrm>
            <a:off x="6896" y="1285860"/>
            <a:ext cx="3601142" cy="6001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User\Pictures\krovat_divan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42775" y="1814961"/>
            <a:ext cx="3427501" cy="19712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Users\User\Pictures\shgs-700x70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428" r="19870"/>
          <a:stretch/>
        </p:blipFill>
        <p:spPr bwMode="auto">
          <a:xfrm>
            <a:off x="5185967" y="1921804"/>
            <a:ext cx="957669" cy="14357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C:\Users\User\Pictures\pr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305" y="1428736"/>
            <a:ext cx="2592289" cy="14905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User\Pictures\0712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273" r="27273"/>
          <a:stretch/>
        </p:blipFill>
        <p:spPr bwMode="auto">
          <a:xfrm>
            <a:off x="4985393" y="2643182"/>
            <a:ext cx="515301" cy="11016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2144</TotalTime>
  <Words>869</Words>
  <Application>Microsoft Office PowerPoint</Application>
  <PresentationFormat>Экран (4:3)</PresentationFormat>
  <Paragraphs>142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Защита прав потребителей при продаже товаров потребителям</vt:lpstr>
      <vt:lpstr>    </vt:lpstr>
      <vt:lpstr>ПЕРЕЧЕНЬ ТЕХНИЧЕСКИ СЛОЖНЫХ ТОВАРОВ</vt:lpstr>
      <vt:lpstr>ТЕХНИЧЕСКИ СЛОЖНЫЕ ТОВАРЫ</vt:lpstr>
      <vt:lpstr>ТЕХНИЧЕСКИ СЛОЖНЫЕ ТОВАРЫ</vt:lpstr>
      <vt:lpstr>Опорный конспект</vt:lpstr>
      <vt:lpstr>ТОВАРЫ ДЛИТЕЛЬНОГО ПОЛЬЗОВАНИЯ, НА КОТОРЫЕ НЕ РАСПРОСТРАНЯЕТСЯ ТРЕБОВАНИЕ ПОКУПАТЕЛЯ О БЕЗВОЗМЕЗДНОМ ПРЕДОСТАВЛЕНИИ ЕМУ НА ПЕРИОД РЕМОНТА ИЛИ ЗАМЕНЫ АНАЛОГИЧНОГО ТОВАРА</vt:lpstr>
      <vt:lpstr>Опорный конспект</vt:lpstr>
      <vt:lpstr>Опорный конспект</vt:lpstr>
      <vt:lpstr>Опорный конспект</vt:lpstr>
      <vt:lpstr>ПЕРЕЧЕНЬ  НЕПРОДОВОЛЬСТВЕННЫХ ТОВАРОВ НАДЛЕЖАЩЕГО КАЧЕСТВА,  НЕ ПОДЛЕЖАЩИХ ВОЗВРАТУ ИЛИ ОБМЕНУ НА АНАЛОГИЧНЫЙ  ТОВАР ДРУГИХ РАЗМЕРА, ФОРМЫ, ГАБАРИТА, ФАСОНА,  РАСЦВЕТКИ ИЛИ КОМПЛЕКТАЦИИ</vt:lpstr>
      <vt:lpstr> Ответственность продавца за нарушение требований Закона РФ «О защите прав потребителей»  </vt:lpstr>
      <vt:lpstr>Ситуационные задачи</vt:lpstr>
      <vt:lpstr>Ситуационные задачи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Администратор</dc:creator>
  <cp:lastModifiedBy>zavuch</cp:lastModifiedBy>
  <cp:revision>170</cp:revision>
  <cp:lastPrinted>1601-01-01T00:00:00Z</cp:lastPrinted>
  <dcterms:created xsi:type="dcterms:W3CDTF">2013-01-21T08:22:04Z</dcterms:created>
  <dcterms:modified xsi:type="dcterms:W3CDTF">2018-03-20T08:25:52Z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